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9" r:id="rId8"/>
    <p:sldId id="268" r:id="rId9"/>
    <p:sldId id="261" r:id="rId10"/>
    <p:sldId id="262" r:id="rId11"/>
    <p:sldId id="263" r:id="rId12"/>
    <p:sldId id="264" r:id="rId13"/>
    <p:sldId id="265" r:id="rId14"/>
    <p:sldId id="266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AC806C-4157-3C46-B636-862695D078E2}" v="136" dt="2024-11-24T19:18:47.8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21"/>
    <p:restoredTop sz="94724"/>
  </p:normalViewPr>
  <p:slideViewPr>
    <p:cSldViewPr snapToGrid="0">
      <p:cViewPr>
        <p:scale>
          <a:sx n="100" d="100"/>
          <a:sy n="100" d="100"/>
        </p:scale>
        <p:origin x="3136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03645-DCFE-47FC-8A66-F9A45A422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1150" y="1247140"/>
            <a:ext cx="7891760" cy="3450844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509FA-7BD7-4D45-998F-0E43038F1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1150" y="4818126"/>
            <a:ext cx="7891760" cy="1268984"/>
          </a:xfrm>
        </p:spPr>
        <p:txBody>
          <a:bodyPr anchor="b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03A0B2-4A2F-D846-A5E6-FB7CB9A031F7}"/>
              </a:ext>
            </a:extLst>
          </p:cNvPr>
          <p:cNvSpPr/>
          <p:nvPr/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573F1D-73A7-FB41-BCAD-FC9AA7DEF4F5}"/>
              </a:ext>
            </a:extLst>
          </p:cNvPr>
          <p:cNvSpPr/>
          <p:nvPr/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FA51C-E4FE-4BF2-A2DD-E32DE57D8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449AA12-8195-4182-A7AC-2E7E59DFBDAF}" type="datetimeFigureOut">
              <a:rPr lang="en-US" smtClean="0"/>
              <a:pPr algn="r"/>
              <a:t>3/23/25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438448-FC2D-4A2F-B7C0-04AC50311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1150" y="6292850"/>
            <a:ext cx="4114800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B07C67E-EAD9-47D8-9559-4E091BC0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3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53B0-59B2-4B39-93E0-DCFBB932C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525200" cy="15504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8C5F7B-98AC-425B-80BD-6C6F3032D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87710" y="2160016"/>
            <a:ext cx="9525200" cy="39261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8C2EE-2433-424A-878C-24514FF5D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EFD20-ADE2-40F3-A071-6D1E97F8F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7D1D5-5E92-48E1-9475-EC122D3F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FCF945-5CF3-5542-A36A-9CBB738E735E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7D61B-66C5-4341-8F2D-129A9E4D8283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3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47FBCF-6EDB-4883-92D4-612F4D1C55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46380" y="565149"/>
            <a:ext cx="2266530" cy="56118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D2DF8-B588-416F-AA11-9F3A0DDE6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87710" y="565149"/>
            <a:ext cx="7088929" cy="56118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F7B1D-405D-4EE7-9A23-3F21916C9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B9304-686C-431A-8E7F-D9DD19F4D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A240B-DB2E-46ED-8AC6-744B2C1C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275F2C-778B-864A-8379-6D0726B18FDC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0051C8-76B3-384B-BCF1-60BB80301FCD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2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C5DD8-8608-4B55-96D8-0AB848C0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3CC0B-7B21-422D-937D-FBD49EE93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0EAFA-89BC-43E9-8EB9-B6B3CD136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50944-70C2-487F-A102-58CDFB94C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7B7B8-A972-455E-9D8C-9B8026A53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CC95119-6D9D-3542-9E0E-4171B33DC9CA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FC92F19-7317-314C-81B7-43B8B687F4E4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9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087F2-AA0E-4F0C-9AD6-2353021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150" y="1251674"/>
            <a:ext cx="7891760" cy="2914688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37807-96B8-4061-A845-1287216BF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21150" y="4818126"/>
            <a:ext cx="7891760" cy="127152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AF346-9503-4767-BCB4-84B823E2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9605B-A39D-4BEE-B46F-16CF13FA0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1150" y="62928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5834A-942D-410B-A430-43F9E01FC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D199D5-C485-D449-9804-F755E0907B51}"/>
              </a:ext>
            </a:extLst>
          </p:cNvPr>
          <p:cNvSpPr/>
          <p:nvPr/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90D1A7-C550-2540-86C9-EB0FB2EB2E71}"/>
              </a:ext>
            </a:extLst>
          </p:cNvPr>
          <p:cNvSpPr/>
          <p:nvPr/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95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FCAD2-C321-4E81-AEBE-696A90E2D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486690" cy="15504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20CD1-0E09-4415-911C-0F5B7341DD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7709" y="2160016"/>
            <a:ext cx="4425437" cy="39270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963EDD-031A-49CA-9130-067550BD0D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48963" y="2160016"/>
            <a:ext cx="4425437" cy="39270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08E79-A0BE-49F3-AE92-7EE5CC78F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8B87C-BF1E-47CF-9A4E-FD4BE32C0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06E71-46F6-469C-A9CA-E707EBE51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659F6-6B3B-A545-A45F-FAD238210D47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0637F8-15DE-2240-8BF8-D6E57A337B1A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45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3B26D-64DE-4314-8BD2-25FD618FB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056" y="457200"/>
            <a:ext cx="9521854" cy="1554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77613-5CEE-4B05-A937-CD43EAAAB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91057" y="2165086"/>
            <a:ext cx="4425696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3E4779-3B5A-4993-9C7F-FB19F1633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91056" y="2988998"/>
            <a:ext cx="4425697" cy="30981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1081A-685C-4C18-9AE9-425106A02F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87214" y="2165086"/>
            <a:ext cx="4425696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80F424-FE3A-4B7D-B60C-7AEA2118A5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87214" y="2988998"/>
            <a:ext cx="4425696" cy="30981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4D2A96-CD7D-41BC-BDBE-5E29B7C0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D1471D-6DDE-4E56-84E9-48136966A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A3F451-CF28-4F57-B844-52A66544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1FA03E-7A83-AB41-BB4B-25B04946559A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702630-3C98-A142-9D04-1D852974DC26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5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22D7A-4502-49C3-BAFB-6D46F7A2E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AB67EE-A167-43D1-9C58-7B736CF2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5605B7-599B-450E-9E8D-2A9AE3F30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5BD2B1-8C5F-430B-A0F2-CD5281A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BA877B-B45A-BD48-8FC8-E752E7D7174F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F3343D-2AFA-B544-B40A-315F5EC680B6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900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308016-71BA-4CD3-918D-51613F7F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B24F46-0425-47C6-9FFB-F69AFFFE8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E7A99-1593-4189-A514-8209CC32A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C15DFD-AB97-AB43-A6C9-2808708C91B4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05BA89-ECA6-2247-ABBB-3C67160202E9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43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E933B-3FC6-4B08-9FBE-2DD48307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2" y="455362"/>
            <a:ext cx="4043440" cy="1584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FBD4A-4514-4DCE-8F18-914DF3F4E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232" y="565151"/>
            <a:ext cx="5358384" cy="552196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F18C85-0675-4202-B796-35276685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7712" y="2039874"/>
            <a:ext cx="4043440" cy="38291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079E5-F934-4D04-866F-F7CB5B08A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5FC94-7915-439A-B937-F02D1BB03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69B19-4156-4584-B1DC-4F42F200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1B6031-8ABE-F648-8E05-3D08D0D54B53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ABD855-35E6-BE4F-8B03-FD12DDB32E10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6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E1F3B-090C-4BB5-84BE-8ED0FC598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1" y="455362"/>
            <a:ext cx="4043436" cy="1584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97C49E-9426-4B24-B2A7-C54B89DA60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1232" y="565150"/>
            <a:ext cx="5355607" cy="55226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C7F011-0A5F-44E9-88CD-C95A33351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7711" y="2039874"/>
            <a:ext cx="4043436" cy="38291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721C85-27BB-4533-A21B-C379FE03A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18850-01F1-4247-9BFD-1DDC5DDDC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B365A9-4C28-480F-B370-2DFF234B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0EAFF3-0A84-F84B-90E4-A596F00B3DC2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392559-3C15-B249-93C9-B0F7E9E5DDD8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39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7ACD69-D2F4-4938-B590-C41404901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486690" cy="15504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62BD4-BA0F-4CA4-BAE3-DF2B5087C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7710" y="2160016"/>
            <a:ext cx="9486690" cy="3926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B2FEE-249E-42F1-94D8-A8C0759EF4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18632" y="6292850"/>
            <a:ext cx="30942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9AA12-8195-4182-A7AC-2E7E59DFBDAF}" type="datetimeFigureOut">
              <a:rPr lang="en-US" smtClean="0"/>
              <a:pPr/>
              <a:t>3/23/25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0C617-A890-4920-83B0-143C03349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7711" y="62928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1B4F1-B06B-4BBE-BFFF-C0B386E24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9574" y="6292850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011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78" r:id="rId3"/>
    <p:sldLayoutId id="2147483677" r:id="rId4"/>
    <p:sldLayoutId id="2147483676" r:id="rId5"/>
    <p:sldLayoutId id="2147483675" r:id="rId6"/>
    <p:sldLayoutId id="2147483674" r:id="rId7"/>
    <p:sldLayoutId id="2147483673" r:id="rId8"/>
    <p:sldLayoutId id="2147483672" r:id="rId9"/>
    <p:sldLayoutId id="2147483671" r:id="rId10"/>
    <p:sldLayoutId id="214748367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iogomatoschaves/geneal" TargetMode="External"/><Relationship Id="rId2" Type="http://schemas.openxmlformats.org/officeDocument/2006/relationships/hyperlink" Target="https://github.com/KostelidisDev/OptiArm2DO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8F843D-1C1B-C740-AC27-E3238D0F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-up of a robotic arm&#10;&#10;AI-generated content may be incorrect.">
            <a:extLst>
              <a:ext uri="{FF2B5EF4-FFF2-40B4-BE49-F238E27FC236}">
                <a16:creationId xmlns:a16="http://schemas.microsoft.com/office/drawing/2014/main" id="{DA663748-A438-542C-0A4E-EBAE471AE4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74" r="15799"/>
          <a:stretch/>
        </p:blipFill>
        <p:spPr>
          <a:xfrm>
            <a:off x="0" y="0"/>
            <a:ext cx="7915352" cy="68595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D08BF4-8B01-0E30-5AB5-1AF30851A7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8633" y="1247140"/>
            <a:ext cx="3608208" cy="674615"/>
          </a:xfrm>
        </p:spPr>
        <p:txBody>
          <a:bodyPr>
            <a:normAutofit/>
          </a:bodyPr>
          <a:lstStyle/>
          <a:p>
            <a:r>
              <a:rPr lang="en-US" sz="2600" dirty="0"/>
              <a:t>“OptiArm2DOF”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B98FC7-B859-E3A1-A281-9D84F1AEE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8633" y="4818126"/>
            <a:ext cx="3608208" cy="126898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l-GR" sz="1100" kern="100" spc="75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Εργασία του Μεταπτυχιακού Φοιτητή</a:t>
            </a:r>
          </a:p>
          <a:p>
            <a:pPr>
              <a:lnSpc>
                <a:spcPct val="100000"/>
              </a:lnSpc>
            </a:pPr>
            <a:r>
              <a:rPr lang="el-GR" sz="1100" kern="100" spc="75" dirty="0" err="1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Κωστελίδη</a:t>
            </a:r>
            <a:r>
              <a:rPr lang="el-GR" sz="1100" kern="100" spc="75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Ιορδάνη</a:t>
            </a:r>
          </a:p>
          <a:p>
            <a:pPr>
              <a:lnSpc>
                <a:spcPct val="100000"/>
              </a:lnSpc>
            </a:pPr>
            <a:r>
              <a:rPr lang="el-GR" sz="1100" kern="100" spc="75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ΑΕΜ: 146 – </a:t>
            </a:r>
            <a:r>
              <a:rPr lang="en-US" sz="1100" kern="100" spc="75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EMAIL: </a:t>
            </a:r>
            <a:r>
              <a:rPr lang="en-US" sz="1100" kern="100" spc="75" dirty="0" err="1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iordkost@ihu.gr</a:t>
            </a:r>
            <a:endParaRPr lang="en-US" sz="1100" kern="100" spc="75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1C8291-E3D5-4240-8FF4-E5213CBCC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B44AFE-C181-7047-8CC9-CA00BD385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DE7D03-92AE-4F23-2ED9-62D4FFD3BA9D}"/>
              </a:ext>
            </a:extLst>
          </p:cNvPr>
          <p:cNvSpPr txBox="1"/>
          <p:nvPr/>
        </p:nvSpPr>
        <p:spPr>
          <a:xfrm>
            <a:off x="8018628" y="1876233"/>
            <a:ext cx="360820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kern="100" spc="75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Υπολογισμός βέλτιστων μηκών βραχιόνων ρομποτικού βραχίονα 2</a:t>
            </a:r>
          </a:p>
          <a:p>
            <a:r>
              <a:rPr lang="el-GR" kern="100" spc="75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βαθμών ελευθερίας (</a:t>
            </a:r>
            <a:r>
              <a:rPr lang="en-US" kern="100" spc="75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DOF), </a:t>
            </a:r>
            <a:r>
              <a:rPr lang="el-GR" kern="100" spc="75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ώστε να επιτυγχάνει εμβέλεια μεταξύ 2</a:t>
            </a:r>
          </a:p>
          <a:p>
            <a:r>
              <a:rPr lang="el-GR" kern="100" spc="75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ορίων από τη βάση του.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63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A360C-F801-046C-13E5-24CAE63E4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Δοκιμές &amp; Αποτελέσματα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4BC59D0-3F12-C975-DE95-478161A3A7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708320"/>
              </p:ext>
            </p:extLst>
          </p:nvPr>
        </p:nvGraphicFramePr>
        <p:xfrm>
          <a:off x="1496291" y="1330036"/>
          <a:ext cx="9014688" cy="5072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1938">
                  <a:extLst>
                    <a:ext uri="{9D8B030D-6E8A-4147-A177-3AD203B41FA5}">
                      <a16:colId xmlns:a16="http://schemas.microsoft.com/office/drawing/2014/main" val="964371371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3985005901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3397424633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3226991846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692719746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1337683276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2965630159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2213529000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1113381679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2075680138"/>
                    </a:ext>
                  </a:extLst>
                </a:gridCol>
                <a:gridCol w="760275">
                  <a:extLst>
                    <a:ext uri="{9D8B030D-6E8A-4147-A177-3AD203B41FA5}">
                      <a16:colId xmlns:a16="http://schemas.microsoft.com/office/drawing/2014/main" val="957269144"/>
                    </a:ext>
                  </a:extLst>
                </a:gridCol>
              </a:tblGrid>
              <a:tr h="241552">
                <a:tc>
                  <a:txBody>
                    <a:bodyPr/>
                    <a:lstStyle/>
                    <a:p>
                      <a:endParaRPr lang="en-US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1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3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5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6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7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8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9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10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1527828355"/>
                  </a:ext>
                </a:extLst>
              </a:tr>
              <a:tr h="241552">
                <a:tc gridSpan="11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100" kern="100">
                          <a:effectLst/>
                        </a:rPr>
                        <a:t>50 </a:t>
                      </a:r>
                      <a:r>
                        <a:rPr lang="el-GR" sz="1100" kern="100">
                          <a:effectLst/>
                        </a:rPr>
                        <a:t>γενιές, 10, 30, 50, 70 πληθυσμό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449014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50/10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-6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-8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-10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3775042534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50/30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705445403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50/50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3154393410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50/70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699532326"/>
                  </a:ext>
                </a:extLst>
              </a:tr>
              <a:tr h="241552">
                <a:tc gridSpan="11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l-GR" sz="1100" kern="100">
                          <a:effectLst/>
                        </a:rPr>
                        <a:t>100 γενιές, 10, 30, 50, 70 πληθυσμό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076411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100/10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2056837728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100/30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2674932008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100/50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845973239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100/70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637501343"/>
                  </a:ext>
                </a:extLst>
              </a:tr>
              <a:tr h="241552">
                <a:tc gridSpan="11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l-GR" sz="1100" kern="100">
                          <a:effectLst/>
                        </a:rPr>
                        <a:t>150 γενιές, 10, 30, 50, 70 πληθυσμό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619855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150/10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2067825951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150/30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313834581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150/50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1127052261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150/70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166265181"/>
                  </a:ext>
                </a:extLst>
              </a:tr>
              <a:tr h="241552">
                <a:tc gridSpan="11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l-GR" sz="1100" kern="100">
                          <a:effectLst/>
                        </a:rPr>
                        <a:t>200 γενιές, 10, 30, 50, 70 πληθυσμό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100438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200/10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3870087594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200/30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-2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4039274020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200/50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3070759473"/>
                  </a:ext>
                </a:extLst>
              </a:tr>
              <a:tr h="241552">
                <a:tc>
                  <a:txBody>
                    <a:bodyPr/>
                    <a:lstStyle/>
                    <a:p>
                      <a:pPr marL="0" marR="0">
                        <a:buNone/>
                      </a:pPr>
                      <a:r>
                        <a:rPr lang="en-US" sz="1100" kern="100">
                          <a:effectLst/>
                        </a:rPr>
                        <a:t>200/70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>
                          <a:effectLst/>
                        </a:rPr>
                        <a:t>0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tc>
                  <a:txBody>
                    <a:bodyPr/>
                    <a:lstStyle/>
                    <a:p>
                      <a:pPr marL="0" marR="0" algn="r">
                        <a:buNone/>
                      </a:pPr>
                      <a:r>
                        <a:rPr lang="en-US" sz="1100" kern="100" dirty="0">
                          <a:effectLst/>
                        </a:rPr>
                        <a:t>0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95" marR="63095" marT="0" marB="0"/>
                </a:tc>
                <a:extLst>
                  <a:ext uri="{0D108BD9-81ED-4DB2-BD59-A6C34878D82A}">
                    <a16:rowId xmlns:a16="http://schemas.microsoft.com/office/drawing/2014/main" val="2550222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701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5E32-766E-C3E1-2021-1F26DA4E5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Ανάλυση Αποτελεσμάτων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8233B-39EF-8313-175A-B90AFAEF7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Αυξημένες γενιές -&gt; Περισσότερη εξερεύνηση</a:t>
            </a:r>
          </a:p>
          <a:p>
            <a:r>
              <a:rPr lang="el-GR" dirty="0"/>
              <a:t>Μεγαλύτερος πληθυσμός -&gt; Μεγαλύτερη ποικιλία</a:t>
            </a:r>
            <a:endParaRPr lang="en-US" dirty="0"/>
          </a:p>
          <a:p>
            <a:r>
              <a:rPr lang="el-GR" dirty="0"/>
              <a:t>Πλεονεκτήματα:</a:t>
            </a:r>
          </a:p>
          <a:p>
            <a:pPr lvl="1"/>
            <a:r>
              <a:rPr lang="el-GR" dirty="0"/>
              <a:t>Εύρεση αποδοτικών λύσεων </a:t>
            </a:r>
            <a:endParaRPr lang="en-US" dirty="0"/>
          </a:p>
          <a:p>
            <a:pPr lvl="1"/>
            <a:r>
              <a:rPr lang="el-GR" dirty="0"/>
              <a:t>Ευελιξία σε διαφορετικές εφαρμογές</a:t>
            </a:r>
          </a:p>
          <a:p>
            <a:r>
              <a:rPr lang="el-GR" dirty="0"/>
              <a:t>Περιορισμοί:</a:t>
            </a:r>
          </a:p>
          <a:p>
            <a:pPr lvl="1"/>
            <a:r>
              <a:rPr lang="el-GR" dirty="0"/>
              <a:t>Υπολογιστικό κόστος για πολλές γενιές/μεγάλους πληθυσμούς</a:t>
            </a:r>
          </a:p>
          <a:p>
            <a:pPr lvl="1"/>
            <a:r>
              <a:rPr lang="el-GR" dirty="0"/>
              <a:t>Στοχαστικό -&gt; διαφορετικά αποτελέσματα σε κάθε εκτέλεση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302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8886-C46C-011D-6976-C580F0996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643567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466D7-1045-46F6-AF78-351A8693C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Ερωτήσεις</a:t>
            </a:r>
            <a:endParaRPr lang="en-US" dirty="0"/>
          </a:p>
        </p:txBody>
      </p:sp>
      <p:pic>
        <p:nvPicPr>
          <p:cNvPr id="2052" name="Picture 4" descr="The Art of Asking Questions">
            <a:extLst>
              <a:ext uri="{FF2B5EF4-FFF2-40B4-BE49-F238E27FC236}">
                <a16:creationId xmlns:a16="http://schemas.microsoft.com/office/drawing/2014/main" id="{7D536B09-BC43-0ADF-B1F6-C0AA5D71B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02" y="2204676"/>
            <a:ext cx="7968817" cy="465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630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619A4-A629-C258-71F1-71512AFEA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Κώδικας και άλλα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C9ED3-399F-0B4C-04F0-4CD4F0822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Το πρόγραμμα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https://github.com/KostelidisDev/OptiArm2DOF</a:t>
            </a:r>
            <a:r>
              <a:rPr lang="el-GR" dirty="0"/>
              <a:t> </a:t>
            </a:r>
          </a:p>
          <a:p>
            <a:r>
              <a:rPr lang="el-GR" dirty="0"/>
              <a:t>Η βιβλιοθήκη </a:t>
            </a:r>
            <a:r>
              <a:rPr lang="en-US" dirty="0"/>
              <a:t>GeneAl</a:t>
            </a:r>
          </a:p>
          <a:p>
            <a:pPr lvl="1"/>
            <a:r>
              <a:rPr lang="en-US" dirty="0">
                <a:hlinkClick r:id="rId3"/>
              </a:rPr>
              <a:t>https://github.com/diogomatoschaves/geneal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6262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7F45A-07F3-4CD6-7392-8AD7D0012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Ευχαριστώ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244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3CE03-B6AC-1573-4DB6-C36BA4FA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Εισαγωγή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DD5FA-434A-BFB5-C3BB-4C3BD4A73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Ρομποτικοί βραχίονες:</a:t>
            </a:r>
            <a:endParaRPr lang="en-US" dirty="0"/>
          </a:p>
          <a:p>
            <a:pPr lvl="1"/>
            <a:r>
              <a:rPr lang="el-GR" dirty="0"/>
              <a:t>Σημαντικό εργαλείο στη βιομηχανία και την έρευνα</a:t>
            </a:r>
          </a:p>
          <a:p>
            <a:pPr lvl="1"/>
            <a:r>
              <a:rPr lang="el-GR" dirty="0"/>
              <a:t>Η ακριβής εμβέλεια επηρεάζει την αποδοτικότητα και τη λειτουργικότητα</a:t>
            </a:r>
          </a:p>
          <a:p>
            <a:r>
              <a:rPr lang="el-GR" dirty="0"/>
              <a:t>Στόχος</a:t>
            </a:r>
          </a:p>
          <a:p>
            <a:pPr lvl="1"/>
            <a:r>
              <a:rPr lang="el-GR" dirty="0"/>
              <a:t>Υπολογισμός βέλτιστων μηκών βραχιόνων για συγκεκριμένο εύρος (70</a:t>
            </a:r>
            <a:r>
              <a:rPr lang="en-US" dirty="0"/>
              <a:t>cm-150cm)</a:t>
            </a:r>
          </a:p>
          <a:p>
            <a:r>
              <a:rPr lang="el-GR" dirty="0"/>
              <a:t>Χρήση Γενετικών Αλγορίθμων (</a:t>
            </a:r>
            <a:r>
              <a:rPr lang="en-US" dirty="0"/>
              <a:t>GA) </a:t>
            </a:r>
            <a:r>
              <a:rPr lang="el-GR" dirty="0"/>
              <a:t>για εύρεση βέλτιστης λύσης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235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384A-B724-105C-EE2D-989381C6F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Περιγραφή του Προβλήματος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A6D9B-2837-18AC-03A8-7ED0A056A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Δύο βραχίονες, 2 </a:t>
            </a:r>
            <a:r>
              <a:rPr lang="en-US" dirty="0"/>
              <a:t>DOF, </a:t>
            </a:r>
            <a:r>
              <a:rPr lang="el-GR" dirty="0"/>
              <a:t>με μεταβλητά μήκη</a:t>
            </a:r>
          </a:p>
          <a:p>
            <a:r>
              <a:rPr lang="el-GR" dirty="0"/>
              <a:t>Βελτιστοποίηση μήκους ώστε να καλύπτεται εμβέλεια 70</a:t>
            </a:r>
            <a:r>
              <a:rPr lang="en-US" dirty="0"/>
              <a:t>cm - 150cm</a:t>
            </a:r>
          </a:p>
          <a:p>
            <a:r>
              <a:rPr lang="el-GR" dirty="0"/>
              <a:t>Περιορισμοί:</a:t>
            </a:r>
          </a:p>
          <a:p>
            <a:pPr lvl="1"/>
            <a:r>
              <a:rPr lang="el-GR" dirty="0"/>
              <a:t>Οι βραχίονες δεν μπορούν να έχουν μηδενικό ή πολύ μεγάλο μήκος</a:t>
            </a:r>
          </a:p>
          <a:p>
            <a:pPr lvl="1"/>
            <a:r>
              <a:rPr lang="el-GR" dirty="0"/>
              <a:t>Η συνολική εμβέλεια πρέπει να ανταποκρίνεται στις απαιτήσεις</a:t>
            </a:r>
          </a:p>
          <a:p>
            <a:r>
              <a:rPr lang="el-GR" dirty="0"/>
              <a:t>Προσέγγιση μέσω Γενετικών Αλγορίθμων (</a:t>
            </a:r>
            <a:r>
              <a:rPr lang="en-US" dirty="0"/>
              <a:t>GA)</a:t>
            </a:r>
          </a:p>
        </p:txBody>
      </p:sp>
    </p:spTree>
    <p:extLst>
      <p:ext uri="{BB962C8B-B14F-4D97-AF65-F5344CB8AC3E}">
        <p14:creationId xmlns:p14="http://schemas.microsoft.com/office/powerpoint/2010/main" val="2734647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6787D-6F5D-CD6E-E752-34BF68D02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Γενετικοί Αλγόριθμοι (</a:t>
            </a:r>
            <a:r>
              <a:rPr lang="en-US" dirty="0"/>
              <a:t>GA)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EC758-A1D2-1556-A0E3-63A48CC5E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Προσομοιώνουν τη φυσική εξέλιξη για εύρεση βέλτιστων λύσεων</a:t>
            </a:r>
          </a:p>
          <a:p>
            <a:r>
              <a:rPr lang="el-GR" dirty="0"/>
              <a:t>Διαδικασία:</a:t>
            </a:r>
          </a:p>
          <a:p>
            <a:pPr lvl="1"/>
            <a:r>
              <a:rPr lang="el-GR" dirty="0"/>
              <a:t>Αρχικοποίηση πληθυσμού: Τυχαίες τιμές μηκών βραχιόνων, εντός των ορίων μεταβλητών</a:t>
            </a:r>
          </a:p>
          <a:p>
            <a:pPr lvl="1"/>
            <a:r>
              <a:rPr lang="el-GR" dirty="0"/>
              <a:t>Αξιολόγηση</a:t>
            </a:r>
            <a:r>
              <a:rPr lang="en-US" dirty="0"/>
              <a:t>: </a:t>
            </a:r>
            <a:r>
              <a:rPr lang="el-GR" dirty="0"/>
              <a:t>Έλεγχος απόκλισης από τις επιθυμητές αποστάσεις</a:t>
            </a:r>
          </a:p>
          <a:p>
            <a:pPr lvl="1"/>
            <a:r>
              <a:rPr lang="el-GR" dirty="0"/>
              <a:t>Επιλογή</a:t>
            </a:r>
            <a:r>
              <a:rPr lang="en-US" dirty="0"/>
              <a:t>: </a:t>
            </a:r>
            <a:r>
              <a:rPr lang="el-GR" dirty="0"/>
              <a:t>Τα καλύτερα άτομα περνούν στην επόμενη γενιά</a:t>
            </a:r>
          </a:p>
          <a:p>
            <a:pPr lvl="1"/>
            <a:r>
              <a:rPr lang="el-GR" dirty="0"/>
              <a:t>Διασταύρωση</a:t>
            </a:r>
            <a:r>
              <a:rPr lang="en-US" dirty="0"/>
              <a:t>/</a:t>
            </a:r>
            <a:r>
              <a:rPr lang="el-GR" dirty="0"/>
              <a:t>Αναπαραγωγή</a:t>
            </a:r>
            <a:r>
              <a:rPr lang="en-US" dirty="0"/>
              <a:t>: </a:t>
            </a:r>
            <a:r>
              <a:rPr lang="el-GR" dirty="0"/>
              <a:t>Συνδυασμός λύσεων</a:t>
            </a:r>
          </a:p>
          <a:p>
            <a:pPr lvl="1"/>
            <a:r>
              <a:rPr lang="el-GR" dirty="0"/>
              <a:t>Μετάλλαξη</a:t>
            </a:r>
            <a:r>
              <a:rPr lang="en-US" dirty="0"/>
              <a:t>: </a:t>
            </a:r>
            <a:r>
              <a:rPr lang="el-GR" dirty="0"/>
              <a:t>Τροποποιήσεις για εισαγωγή ποικιλίας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385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F8C99-EE39-56EB-2A8B-97EAC397D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 Συνάρτηση Ποιότητας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98E7F-2C25-2EB6-45D4-EBAA327FC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7710" y="2476486"/>
            <a:ext cx="9486690" cy="3926152"/>
          </a:xfrm>
        </p:spPr>
        <p:txBody>
          <a:bodyPr>
            <a:normAutofit/>
          </a:bodyPr>
          <a:lstStyle/>
          <a:p>
            <a:r>
              <a:rPr lang="el-GR" dirty="0"/>
              <a:t>Υπολογισμός απόκλισης από τις επιθυμητές αποστάσεις (70</a:t>
            </a:r>
            <a:r>
              <a:rPr lang="en-US" dirty="0"/>
              <a:t>cm - 150cm)</a:t>
            </a:r>
          </a:p>
          <a:p>
            <a:r>
              <a:rPr lang="el-GR" dirty="0"/>
              <a:t>Χρήση κινηματικών εξισώσεων: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A4A6829-6D3F-B91A-FD71-14EB6B81C723}"/>
                  </a:ext>
                </a:extLst>
              </p:cNvPr>
              <p:cNvSpPr txBox="1"/>
              <p:nvPr/>
            </p:nvSpPr>
            <p:spPr>
              <a:xfrm>
                <a:off x="1435100" y="3728135"/>
                <a:ext cx="998220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1∗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func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2∗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func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A4A6829-6D3F-B91A-FD71-14EB6B81C7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100" y="3728135"/>
                <a:ext cx="9982200" cy="830997"/>
              </a:xfrm>
              <a:prstGeom prst="rect">
                <a:avLst/>
              </a:prstGeom>
              <a:blipFill>
                <a:blip r:embed="rId2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106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E762F4-C1EF-C895-14CA-A4DC8518F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67507-2838-4A5F-121D-4A7E6BA2D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 Συνάρτηση Ποιότητας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13D72-F42D-F9BF-BA94-C93417A63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Για την μέγιστη δυνατή θέση (</a:t>
            </a:r>
            <a:r>
              <a:rPr lang="en-US" dirty="0" err="1"/>
              <a:t>xMax</a:t>
            </a:r>
            <a:r>
              <a:rPr lang="en-US" dirty="0"/>
              <a:t>, </a:t>
            </a:r>
            <a:r>
              <a:rPr lang="en-US" dirty="0" err="1"/>
              <a:t>yMax</a:t>
            </a:r>
            <a:r>
              <a:rPr lang="en-US" dirty="0"/>
              <a:t>)</a:t>
            </a:r>
            <a:r>
              <a:rPr lang="el-GR" dirty="0"/>
              <a:t>, όταν Α1=</a:t>
            </a:r>
            <a:r>
              <a:rPr lang="en-US" dirty="0"/>
              <a:t>0 </a:t>
            </a:r>
            <a:r>
              <a:rPr lang="en-US" dirty="0" err="1"/>
              <a:t>κ</a:t>
            </a:r>
            <a:r>
              <a:rPr lang="el-GR" dirty="0"/>
              <a:t>αι Α2=</a:t>
            </a:r>
            <a:r>
              <a:rPr lang="en-US" dirty="0"/>
              <a:t>A1:</a:t>
            </a:r>
          </a:p>
          <a:p>
            <a:endParaRPr lang="en-US" dirty="0"/>
          </a:p>
          <a:p>
            <a:endParaRPr lang="en-US" dirty="0"/>
          </a:p>
          <a:p>
            <a:r>
              <a:rPr lang="el-GR" dirty="0"/>
              <a:t>Για την ελάχιστη δυνατή θέση (</a:t>
            </a:r>
            <a:r>
              <a:rPr lang="en-US" dirty="0" err="1"/>
              <a:t>xMin</a:t>
            </a:r>
            <a:r>
              <a:rPr lang="en-US" dirty="0"/>
              <a:t>, </a:t>
            </a:r>
            <a:r>
              <a:rPr lang="en-US" dirty="0" err="1"/>
              <a:t>yMin</a:t>
            </a:r>
            <a:r>
              <a:rPr lang="en-US" dirty="0"/>
              <a:t>)</a:t>
            </a:r>
            <a:r>
              <a:rPr lang="el-GR" dirty="0"/>
              <a:t>, </a:t>
            </a:r>
            <a:r>
              <a:rPr lang="en-US" dirty="0" err="1"/>
              <a:t>ό</a:t>
            </a:r>
            <a:r>
              <a:rPr lang="el-GR" dirty="0" err="1"/>
              <a:t>ταν</a:t>
            </a:r>
            <a:r>
              <a:rPr lang="el-GR" dirty="0"/>
              <a:t> </a:t>
            </a:r>
            <a:r>
              <a:rPr lang="en-US" dirty="0"/>
              <a:t>A1=0, A2=A1</a:t>
            </a:r>
            <a:r>
              <a:rPr lang="el-GR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±</a:t>
            </a:r>
            <a:r>
              <a:rPr lang="en-US" dirty="0">
                <a:effectLst/>
              </a:rPr>
              <a:t>180</a:t>
            </a:r>
            <a:r>
              <a:rPr lang="en-US" dirty="0"/>
              <a:t>: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5F212B-C3A9-0733-7FF6-75DD75B09BCB}"/>
                  </a:ext>
                </a:extLst>
              </p:cNvPr>
              <p:cNvSpPr txBox="1"/>
              <p:nvPr/>
            </p:nvSpPr>
            <p:spPr>
              <a:xfrm>
                <a:off x="1498810" y="2835184"/>
                <a:ext cx="1005819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𝑥𝑀𝑎𝑥</m:t>
                      </m:r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1∗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func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2∗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0+0</m:t>
                              </m:r>
                            </m:e>
                          </m:d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1∗1+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2∗1=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1+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e>
                      </m:func>
                    </m:oMath>
                  </m:oMathPara>
                </a14:m>
                <a:endPara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𝑦𝑀𝑎𝑥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func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0+0</m:t>
                              </m:r>
                            </m:e>
                          </m:d>
                        </m:e>
                      </m:func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1∗0+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2∗0=0</m:t>
                      </m:r>
                    </m:oMath>
                  </m:oMathPara>
                </a14:m>
                <a:endPara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5F212B-C3A9-0733-7FF6-75DD75B09B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810" y="2835184"/>
                <a:ext cx="10058190" cy="830997"/>
              </a:xfrm>
              <a:prstGeom prst="rect">
                <a:avLst/>
              </a:prstGeom>
              <a:blipFill>
                <a:blip r:embed="rId2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F57842B-B53C-3094-25B2-CE7B045D4119}"/>
                  </a:ext>
                </a:extLst>
              </p:cNvPr>
              <p:cNvSpPr txBox="1"/>
              <p:nvPr/>
            </p:nvSpPr>
            <p:spPr>
              <a:xfrm>
                <a:off x="1498810" y="4491453"/>
                <a:ext cx="1005819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𝑥𝑀𝑖𝑛</m:t>
                      </m:r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1∗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func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2∗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l-GR" sz="2400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±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180</m:t>
                              </m:r>
                            </m:e>
                          </m:d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1∗1+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2∗</m:t>
                          </m:r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=|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𝐿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2|</m:t>
                          </m:r>
                        </m:e>
                      </m:func>
                    </m:oMath>
                  </m:oMathPara>
                </a14:m>
                <a:endPara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𝑦𝑀𝑖𝑛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func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2∗</m:t>
                      </m:r>
                      <m:func>
                        <m:func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l-GR" sz="2400" kern="1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±</m:t>
                              </m:r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180</m:t>
                              </m:r>
                            </m:e>
                          </m:d>
                        </m:e>
                      </m:func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1∗0+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2∗0=0</m:t>
                      </m:r>
                    </m:oMath>
                  </m:oMathPara>
                </a14:m>
                <a:endPara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F57842B-B53C-3094-25B2-CE7B045D41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810" y="4491453"/>
                <a:ext cx="10058190" cy="830997"/>
              </a:xfrm>
              <a:prstGeom prst="rect">
                <a:avLst/>
              </a:prstGeom>
              <a:blipFill>
                <a:blip r:embed="rId3"/>
                <a:stretch>
                  <a:fillRect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898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BDA0D-BB57-17EC-2F7C-7BFC43FED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 Συνάρτηση Ποιότητας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125BD6-38B2-1F55-BB2D-EF282201A2AA}"/>
                  </a:ext>
                </a:extLst>
              </p:cNvPr>
              <p:cNvSpPr txBox="1"/>
              <p:nvPr/>
            </p:nvSpPr>
            <p:spPr>
              <a:xfrm>
                <a:off x="1587710" y="2537852"/>
                <a:ext cx="8737390" cy="27699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buNone/>
                </a:pPr>
                <a:r>
                  <a:rPr lang="el-GR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Για την απόκλιση</a:t>
                </a:r>
                <a:r>
                  <a:rPr lang="en-US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(diff)</a:t>
                </a:r>
                <a:r>
                  <a:rPr lang="el-GR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:</a:t>
                </a:r>
                <a:endParaRPr lang="en-US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𝑑𝑖𝑓𝑓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𝑥𝑀𝑎𝑥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𝑑𝑀𝑎𝑥</m:t>
                          </m:r>
                        </m:e>
                      </m:d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+|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𝑥𝑀𝑖𝑛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𝑑𝑀𝑖𝑛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|</m:t>
                      </m:r>
                    </m:oMath>
                  </m:oMathPara>
                </a14:m>
                <a:endPara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 algn="just">
                  <a:buNone/>
                </a:pPr>
                <a:r>
                  <a:rPr lang="en-US" sz="1800" kern="100" dirty="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buNone/>
                </a:pPr>
                <a:br>
                  <a:rPr lang="el-GR" sz="1800" dirty="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l-GR" sz="1800" kern="100" dirty="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 algn="just">
                  <a:buNone/>
                </a:pPr>
                <a:r>
                  <a:rPr lang="el-GR" sz="1800" kern="100" dirty="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Σύμφωνα με την εκφώνηση, </a:t>
                </a:r>
                <a:r>
                  <a:rPr lang="en-US" sz="1800" kern="100" dirty="0" err="1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dMax</a:t>
                </a:r>
                <a:r>
                  <a:rPr lang="el-GR" sz="1800" kern="100" dirty="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=150</a:t>
                </a:r>
                <a:r>
                  <a:rPr lang="en-US" sz="1800" kern="100" dirty="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cm </a:t>
                </a:r>
                <a:r>
                  <a:rPr lang="el-GR" sz="1800" kern="100" dirty="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και </a:t>
                </a:r>
                <a:r>
                  <a:rPr lang="en-US" sz="1800" kern="100" dirty="0" err="1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dMin</a:t>
                </a:r>
                <a:r>
                  <a:rPr lang="el-GR" sz="1800" kern="100" dirty="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=70, οπότε:</a:t>
                </a:r>
                <a:endParaRPr lang="en-US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 algn="just">
                  <a:buNone/>
                </a:pPr>
                <a:r>
                  <a:rPr lang="el-GR" sz="1800" kern="100" dirty="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𝑑𝑖𝑓𝑓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𝑥𝑀𝑎𝑥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−150</m:t>
                          </m:r>
                        </m:e>
                      </m:d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+|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𝑥𝑀𝑖𝑛</m:t>
                      </m:r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−70|</m:t>
                      </m:r>
                    </m:oMath>
                  </m:oMathPara>
                </a14:m>
                <a:endPara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marR="0" algn="just"/>
                <a:r>
                  <a:rPr lang="en-US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125BD6-38B2-1F55-BB2D-EF282201A2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710" y="2537852"/>
                <a:ext cx="8737390" cy="2769989"/>
              </a:xfrm>
              <a:prstGeom prst="rect">
                <a:avLst/>
              </a:prstGeom>
              <a:blipFill>
                <a:blip r:embed="rId2"/>
                <a:stretch>
                  <a:fillRect l="-580" t="-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906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EA119-2D9D-CB87-5561-7EE60396C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59D4B-CC91-4381-83EA-6900D710A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 Συνάρτηση Ποιότητας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DD3DC-FC5C-D250-0208-CCBFD6413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200" y="1448816"/>
            <a:ext cx="9486690" cy="1550419"/>
          </a:xfrm>
        </p:spPr>
        <p:txBody>
          <a:bodyPr>
            <a:normAutofit/>
          </a:bodyPr>
          <a:lstStyle/>
          <a:p>
            <a:r>
              <a:rPr lang="el-GR" dirty="0"/>
              <a:t>Στόχος: Ελαχιστοποίηση της συνολικής απόκλισης</a:t>
            </a:r>
          </a:p>
          <a:p>
            <a:r>
              <a:rPr lang="el-GR" dirty="0"/>
              <a:t>Η συνάρτηση επιστρέφει αρνητικές τιμές</a:t>
            </a:r>
            <a:r>
              <a:rPr lang="en-US" dirty="0"/>
              <a:t> (</a:t>
            </a:r>
            <a:r>
              <a:rPr lang="el-GR" dirty="0"/>
              <a:t>-</a:t>
            </a:r>
            <a:r>
              <a:rPr lang="en-US" dirty="0"/>
              <a:t>diff)</a:t>
            </a:r>
            <a:r>
              <a:rPr lang="el-GR" dirty="0"/>
              <a:t>, καθώς ο </a:t>
            </a:r>
            <a:r>
              <a:rPr lang="en-US" dirty="0"/>
              <a:t>GA </a:t>
            </a:r>
            <a:r>
              <a:rPr lang="el-GR" dirty="0"/>
              <a:t>στην βιβλιοθήκη της </a:t>
            </a:r>
            <a:r>
              <a:rPr lang="en-US" dirty="0"/>
              <a:t>Python </a:t>
            </a:r>
            <a:r>
              <a:rPr lang="el-GR" dirty="0"/>
              <a:t>προσπαθεί να μεγιστοποιήσει τη λύση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98A996-44F2-863D-6A13-6915BBC975A5}"/>
              </a:ext>
            </a:extLst>
          </p:cNvPr>
          <p:cNvSpPr txBox="1"/>
          <p:nvPr/>
        </p:nvSpPr>
        <p:spPr>
          <a:xfrm>
            <a:off x="1473200" y="2999235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F8E6D"/>
                </a:solidFill>
                <a:effectLst/>
              </a:rPr>
              <a:t>def </a:t>
            </a:r>
            <a:r>
              <a:rPr lang="en-US" dirty="0" err="1">
                <a:solidFill>
                  <a:srgbClr val="56A8F5"/>
                </a:solidFill>
                <a:effectLst/>
              </a:rPr>
              <a:t>fitness_function</a:t>
            </a:r>
            <a:r>
              <a:rPr lang="en-US" dirty="0">
                <a:solidFill>
                  <a:srgbClr val="BCBEC4"/>
                </a:solidFill>
                <a:effectLst/>
              </a:rPr>
              <a:t>(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        chromosome: </a:t>
            </a:r>
            <a:r>
              <a:rPr lang="en-US" dirty="0">
                <a:solidFill>
                  <a:srgbClr val="8888C6"/>
                </a:solidFill>
                <a:effectLst/>
              </a:rPr>
              <a:t>tuple</a:t>
            </a:r>
            <a:r>
              <a:rPr lang="en-US" dirty="0">
                <a:solidFill>
                  <a:srgbClr val="BCBEC4"/>
                </a:solidFill>
                <a:effectLst/>
              </a:rPr>
              <a:t>[</a:t>
            </a:r>
            <a:r>
              <a:rPr lang="en-US" dirty="0">
                <a:solidFill>
                  <a:srgbClr val="8888C6"/>
                </a:solidFill>
                <a:effectLst/>
              </a:rPr>
              <a:t>float</a:t>
            </a:r>
            <a:r>
              <a:rPr lang="en-US" dirty="0">
                <a:solidFill>
                  <a:srgbClr val="BCBEC4"/>
                </a:solidFill>
                <a:effectLst/>
              </a:rPr>
              <a:t>, ...],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        </a:t>
            </a:r>
            <a:r>
              <a:rPr lang="en-US" dirty="0" err="1">
                <a:solidFill>
                  <a:srgbClr val="BCBEC4"/>
                </a:solidFill>
                <a:effectLst/>
              </a:rPr>
              <a:t>min_distance</a:t>
            </a:r>
            <a:r>
              <a:rPr lang="en-US" dirty="0">
                <a:solidFill>
                  <a:srgbClr val="BCBEC4"/>
                </a:solidFill>
                <a:effectLst/>
              </a:rPr>
              <a:t>: </a:t>
            </a:r>
            <a:r>
              <a:rPr lang="en-US" dirty="0">
                <a:solidFill>
                  <a:srgbClr val="8888C6"/>
                </a:solidFill>
                <a:effectLst/>
              </a:rPr>
              <a:t>float</a:t>
            </a:r>
            <a:r>
              <a:rPr lang="en-US" dirty="0">
                <a:solidFill>
                  <a:srgbClr val="BCBEC4"/>
                </a:solidFill>
                <a:effectLst/>
              </a:rPr>
              <a:t>,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        </a:t>
            </a:r>
            <a:r>
              <a:rPr lang="en-US" dirty="0" err="1">
                <a:solidFill>
                  <a:srgbClr val="BCBEC4"/>
                </a:solidFill>
                <a:effectLst/>
              </a:rPr>
              <a:t>max_distance</a:t>
            </a:r>
            <a:r>
              <a:rPr lang="en-US" dirty="0">
                <a:solidFill>
                  <a:srgbClr val="BCBEC4"/>
                </a:solidFill>
                <a:effectLst/>
              </a:rPr>
              <a:t>: </a:t>
            </a:r>
            <a:r>
              <a:rPr lang="en-US" dirty="0">
                <a:solidFill>
                  <a:srgbClr val="8888C6"/>
                </a:solidFill>
                <a:effectLst/>
              </a:rPr>
              <a:t>float</a:t>
            </a:r>
            <a:br>
              <a:rPr lang="en-US" dirty="0">
                <a:solidFill>
                  <a:srgbClr val="8888C6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) -&gt; </a:t>
            </a:r>
            <a:r>
              <a:rPr lang="en-US" dirty="0">
                <a:solidFill>
                  <a:srgbClr val="8888C6"/>
                </a:solidFill>
                <a:effectLst/>
              </a:rPr>
              <a:t>float</a:t>
            </a:r>
            <a:r>
              <a:rPr lang="en-US" dirty="0">
                <a:solidFill>
                  <a:srgbClr val="BCBEC4"/>
                </a:solidFill>
                <a:effectLst/>
              </a:rPr>
              <a:t>: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    </a:t>
            </a:r>
            <a:r>
              <a:rPr lang="en-US" dirty="0" err="1">
                <a:solidFill>
                  <a:srgbClr val="BCBEC4"/>
                </a:solidFill>
                <a:effectLst/>
              </a:rPr>
              <a:t>gene_a</a:t>
            </a:r>
            <a:r>
              <a:rPr lang="en-US" dirty="0">
                <a:solidFill>
                  <a:srgbClr val="BCBEC4"/>
                </a:solidFill>
                <a:effectLst/>
              </a:rPr>
              <a:t>, </a:t>
            </a:r>
            <a:r>
              <a:rPr lang="en-US" dirty="0" err="1">
                <a:solidFill>
                  <a:srgbClr val="BCBEC4"/>
                </a:solidFill>
                <a:effectLst/>
              </a:rPr>
              <a:t>gene_b</a:t>
            </a:r>
            <a:r>
              <a:rPr lang="en-US" dirty="0">
                <a:solidFill>
                  <a:srgbClr val="BCBEC4"/>
                </a:solidFill>
                <a:effectLst/>
              </a:rPr>
              <a:t> = chromosome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    </a:t>
            </a:r>
            <a:r>
              <a:rPr lang="en-US" dirty="0" err="1">
                <a:solidFill>
                  <a:srgbClr val="BCBEC4"/>
                </a:solidFill>
                <a:effectLst/>
              </a:rPr>
              <a:t>min_reach</a:t>
            </a:r>
            <a:r>
              <a:rPr lang="en-US" dirty="0">
                <a:solidFill>
                  <a:srgbClr val="BCBEC4"/>
                </a:solidFill>
                <a:effectLst/>
              </a:rPr>
              <a:t> = </a:t>
            </a:r>
            <a:r>
              <a:rPr lang="en-US" dirty="0" err="1">
                <a:solidFill>
                  <a:srgbClr val="BCBEC4"/>
                </a:solidFill>
                <a:effectLst/>
              </a:rPr>
              <a:t>calculate_min_reach</a:t>
            </a:r>
            <a:r>
              <a:rPr lang="en-US" dirty="0">
                <a:solidFill>
                  <a:srgbClr val="BCBEC4"/>
                </a:solidFill>
                <a:effectLst/>
              </a:rPr>
              <a:t>(</a:t>
            </a:r>
            <a:r>
              <a:rPr lang="en-US" dirty="0" err="1">
                <a:solidFill>
                  <a:srgbClr val="BCBEC4"/>
                </a:solidFill>
                <a:effectLst/>
              </a:rPr>
              <a:t>gene_a</a:t>
            </a:r>
            <a:r>
              <a:rPr lang="en-US" dirty="0">
                <a:solidFill>
                  <a:srgbClr val="BCBEC4"/>
                </a:solidFill>
                <a:effectLst/>
              </a:rPr>
              <a:t>, </a:t>
            </a:r>
            <a:r>
              <a:rPr lang="en-US" dirty="0" err="1">
                <a:solidFill>
                  <a:srgbClr val="BCBEC4"/>
                </a:solidFill>
                <a:effectLst/>
              </a:rPr>
              <a:t>gene_b</a:t>
            </a:r>
            <a:r>
              <a:rPr lang="en-US" dirty="0">
                <a:solidFill>
                  <a:srgbClr val="BCBEC4"/>
                </a:solidFill>
                <a:effectLst/>
              </a:rPr>
              <a:t>)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    </a:t>
            </a:r>
            <a:r>
              <a:rPr lang="en-US" dirty="0" err="1">
                <a:solidFill>
                  <a:srgbClr val="BCBEC4"/>
                </a:solidFill>
                <a:effectLst/>
              </a:rPr>
              <a:t>max_reach</a:t>
            </a:r>
            <a:r>
              <a:rPr lang="en-US" dirty="0">
                <a:solidFill>
                  <a:srgbClr val="BCBEC4"/>
                </a:solidFill>
                <a:effectLst/>
              </a:rPr>
              <a:t> = </a:t>
            </a:r>
            <a:r>
              <a:rPr lang="en-US" dirty="0" err="1">
                <a:solidFill>
                  <a:srgbClr val="BCBEC4"/>
                </a:solidFill>
                <a:effectLst/>
              </a:rPr>
              <a:t>calculate_max_reach</a:t>
            </a:r>
            <a:r>
              <a:rPr lang="en-US" dirty="0">
                <a:solidFill>
                  <a:srgbClr val="BCBEC4"/>
                </a:solidFill>
                <a:effectLst/>
              </a:rPr>
              <a:t>(</a:t>
            </a:r>
            <a:r>
              <a:rPr lang="en-US" dirty="0" err="1">
                <a:solidFill>
                  <a:srgbClr val="BCBEC4"/>
                </a:solidFill>
                <a:effectLst/>
              </a:rPr>
              <a:t>gene_a</a:t>
            </a:r>
            <a:r>
              <a:rPr lang="en-US" dirty="0">
                <a:solidFill>
                  <a:srgbClr val="BCBEC4"/>
                </a:solidFill>
                <a:effectLst/>
              </a:rPr>
              <a:t>, </a:t>
            </a:r>
            <a:r>
              <a:rPr lang="en-US" dirty="0" err="1">
                <a:solidFill>
                  <a:srgbClr val="BCBEC4"/>
                </a:solidFill>
                <a:effectLst/>
              </a:rPr>
              <a:t>gene_b</a:t>
            </a:r>
            <a:r>
              <a:rPr lang="en-US" dirty="0">
                <a:solidFill>
                  <a:srgbClr val="BCBEC4"/>
                </a:solidFill>
                <a:effectLst/>
              </a:rPr>
              <a:t>)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br>
              <a:rPr lang="en-US" dirty="0">
                <a:solidFill>
                  <a:srgbClr val="BCBEC4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    </a:t>
            </a:r>
            <a:r>
              <a:rPr lang="en-US" dirty="0" err="1">
                <a:solidFill>
                  <a:srgbClr val="BCBEC4"/>
                </a:solidFill>
                <a:effectLst/>
              </a:rPr>
              <a:t>diff_of_min</a:t>
            </a:r>
            <a:r>
              <a:rPr lang="en-US" dirty="0">
                <a:solidFill>
                  <a:srgbClr val="BCBEC4"/>
                </a:solidFill>
                <a:effectLst/>
              </a:rPr>
              <a:t> = </a:t>
            </a:r>
            <a:r>
              <a:rPr lang="en-US" dirty="0">
                <a:solidFill>
                  <a:srgbClr val="8888C6"/>
                </a:solidFill>
                <a:effectLst/>
              </a:rPr>
              <a:t>abs</a:t>
            </a:r>
            <a:r>
              <a:rPr lang="en-US" dirty="0">
                <a:solidFill>
                  <a:srgbClr val="BCBEC4"/>
                </a:solidFill>
                <a:effectLst/>
              </a:rPr>
              <a:t>(</a:t>
            </a:r>
            <a:r>
              <a:rPr lang="en-US" dirty="0" err="1">
                <a:solidFill>
                  <a:srgbClr val="BCBEC4"/>
                </a:solidFill>
                <a:effectLst/>
              </a:rPr>
              <a:t>min_reach</a:t>
            </a:r>
            <a:r>
              <a:rPr lang="en-US" dirty="0">
                <a:solidFill>
                  <a:srgbClr val="BCBEC4"/>
                </a:solidFill>
                <a:effectLst/>
              </a:rPr>
              <a:t> - </a:t>
            </a:r>
            <a:r>
              <a:rPr lang="en-US" dirty="0" err="1">
                <a:solidFill>
                  <a:srgbClr val="BCBEC4"/>
                </a:solidFill>
                <a:effectLst/>
              </a:rPr>
              <a:t>min_distance</a:t>
            </a:r>
            <a:r>
              <a:rPr lang="en-US" dirty="0">
                <a:solidFill>
                  <a:srgbClr val="BCBEC4"/>
                </a:solidFill>
                <a:effectLst/>
              </a:rPr>
              <a:t>)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    </a:t>
            </a:r>
            <a:r>
              <a:rPr lang="en-US" dirty="0" err="1">
                <a:solidFill>
                  <a:srgbClr val="BCBEC4"/>
                </a:solidFill>
                <a:effectLst/>
              </a:rPr>
              <a:t>diff_of_max</a:t>
            </a:r>
            <a:r>
              <a:rPr lang="en-US" dirty="0">
                <a:solidFill>
                  <a:srgbClr val="BCBEC4"/>
                </a:solidFill>
                <a:effectLst/>
              </a:rPr>
              <a:t> = </a:t>
            </a:r>
            <a:r>
              <a:rPr lang="en-US" dirty="0">
                <a:solidFill>
                  <a:srgbClr val="8888C6"/>
                </a:solidFill>
                <a:effectLst/>
              </a:rPr>
              <a:t>abs</a:t>
            </a:r>
            <a:r>
              <a:rPr lang="en-US" dirty="0">
                <a:solidFill>
                  <a:srgbClr val="BCBEC4"/>
                </a:solidFill>
                <a:effectLst/>
              </a:rPr>
              <a:t>(</a:t>
            </a:r>
            <a:r>
              <a:rPr lang="en-US" dirty="0" err="1">
                <a:solidFill>
                  <a:srgbClr val="BCBEC4"/>
                </a:solidFill>
                <a:effectLst/>
              </a:rPr>
              <a:t>max_reach</a:t>
            </a:r>
            <a:r>
              <a:rPr lang="en-US" dirty="0">
                <a:solidFill>
                  <a:srgbClr val="BCBEC4"/>
                </a:solidFill>
                <a:effectLst/>
              </a:rPr>
              <a:t> - </a:t>
            </a:r>
            <a:r>
              <a:rPr lang="en-US" dirty="0" err="1">
                <a:solidFill>
                  <a:srgbClr val="BCBEC4"/>
                </a:solidFill>
                <a:effectLst/>
              </a:rPr>
              <a:t>max_distance</a:t>
            </a:r>
            <a:r>
              <a:rPr lang="en-US" dirty="0">
                <a:solidFill>
                  <a:srgbClr val="BCBEC4"/>
                </a:solidFill>
                <a:effectLst/>
              </a:rPr>
              <a:t>)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br>
              <a:rPr lang="en-US" dirty="0">
                <a:solidFill>
                  <a:srgbClr val="BCBEC4"/>
                </a:solidFill>
                <a:effectLst/>
              </a:rPr>
            </a:br>
            <a:r>
              <a:rPr lang="en-US" dirty="0">
                <a:solidFill>
                  <a:srgbClr val="BCBEC4"/>
                </a:solidFill>
                <a:effectLst/>
              </a:rPr>
              <a:t>    </a:t>
            </a:r>
            <a:r>
              <a:rPr lang="en-US" dirty="0">
                <a:solidFill>
                  <a:srgbClr val="CF8E6D"/>
                </a:solidFill>
                <a:effectLst/>
              </a:rPr>
              <a:t>return </a:t>
            </a:r>
            <a:r>
              <a:rPr lang="en-US" dirty="0">
                <a:solidFill>
                  <a:srgbClr val="BCBEC4"/>
                </a:solidFill>
                <a:effectLst/>
              </a:rPr>
              <a:t>-(</a:t>
            </a:r>
            <a:r>
              <a:rPr lang="en-US" dirty="0" err="1">
                <a:solidFill>
                  <a:srgbClr val="BCBEC4"/>
                </a:solidFill>
                <a:effectLst/>
              </a:rPr>
              <a:t>diff_of_max</a:t>
            </a:r>
            <a:r>
              <a:rPr lang="en-US" dirty="0">
                <a:solidFill>
                  <a:srgbClr val="BCBEC4"/>
                </a:solidFill>
                <a:effectLst/>
              </a:rPr>
              <a:t> + </a:t>
            </a:r>
            <a:r>
              <a:rPr lang="en-US" dirty="0" err="1">
                <a:solidFill>
                  <a:srgbClr val="BCBEC4"/>
                </a:solidFill>
                <a:effectLst/>
              </a:rPr>
              <a:t>diff_of_min</a:t>
            </a:r>
            <a:r>
              <a:rPr lang="en-US" dirty="0">
                <a:solidFill>
                  <a:srgbClr val="BCBEC4"/>
                </a:solidFill>
                <a:effectLst/>
              </a:rPr>
              <a:t>)</a:t>
            </a:r>
            <a:br>
              <a:rPr lang="en-US" dirty="0">
                <a:solidFill>
                  <a:srgbClr val="BCBEC4"/>
                </a:solidFill>
                <a:effectLst/>
              </a:rPr>
            </a:br>
            <a:endParaRPr lang="en-US" dirty="0">
              <a:solidFill>
                <a:srgbClr val="BCBEC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43883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B2962-E7E4-B133-462B-16F30B4D7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Παράμετροι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EFCB4-A840-7A9B-3D97-A727EC80B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7710" y="2160016"/>
            <a:ext cx="5468872" cy="392615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LOWER_BOUND=1</a:t>
            </a:r>
          </a:p>
          <a:p>
            <a:r>
              <a:rPr lang="en-US" dirty="0"/>
              <a:t>UPPER_BOUND=150</a:t>
            </a:r>
          </a:p>
          <a:p>
            <a:r>
              <a:rPr lang="en-US" dirty="0"/>
              <a:t>MIN_DISTANCE=70</a:t>
            </a:r>
          </a:p>
          <a:p>
            <a:r>
              <a:rPr lang="en-US" dirty="0"/>
              <a:t>MAX_DISTANCE=150</a:t>
            </a:r>
          </a:p>
          <a:p>
            <a:r>
              <a:rPr lang="en-US" dirty="0"/>
              <a:t>MAX_GEN=50</a:t>
            </a:r>
          </a:p>
          <a:p>
            <a:r>
              <a:rPr lang="en-US" dirty="0"/>
              <a:t>POP_SIZE=10</a:t>
            </a:r>
          </a:p>
          <a:p>
            <a:r>
              <a:rPr lang="en-US" dirty="0"/>
              <a:t>MUTATION_RATE=0.15</a:t>
            </a:r>
          </a:p>
          <a:p>
            <a:r>
              <a:rPr lang="en-US" dirty="0"/>
              <a:t>SELECTION_RATE=0.5</a:t>
            </a:r>
          </a:p>
          <a:p>
            <a:r>
              <a:rPr lang="en-US" dirty="0"/>
              <a:t>SELECTION_STRATEGY=</a:t>
            </a:r>
            <a:r>
              <a:rPr lang="en-US" dirty="0" err="1"/>
              <a:t>roulette_wheel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51463E-19A4-4D71-1307-E17A1C147496}"/>
              </a:ext>
            </a:extLst>
          </p:cNvPr>
          <p:cNvSpPr txBox="1"/>
          <p:nvPr/>
        </p:nvSpPr>
        <p:spPr>
          <a:xfrm>
            <a:off x="7056582" y="2160016"/>
            <a:ext cx="6096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VERBOSE=False</a:t>
            </a:r>
          </a:p>
          <a:p>
            <a:r>
              <a:rPr lang="en-US" sz="2000" dirty="0"/>
              <a:t>SHOW_STATS=False</a:t>
            </a:r>
          </a:p>
          <a:p>
            <a:r>
              <a:rPr lang="en-US" sz="2000" dirty="0"/>
              <a:t>PLOT_STATS=False</a:t>
            </a:r>
          </a:p>
          <a:p>
            <a:r>
              <a:rPr lang="en-US" sz="2000" dirty="0"/>
              <a:t>VARIABLES_TYPE=int</a:t>
            </a:r>
          </a:p>
          <a:p>
            <a:r>
              <a:rPr lang="en-US" sz="2000" dirty="0"/>
              <a:t>FITNESS_TOLERANCE=False</a:t>
            </a:r>
          </a:p>
          <a:p>
            <a:r>
              <a:rPr lang="en-US" sz="2000" dirty="0"/>
              <a:t>FITNESS_TOLERANCE_DIFF=1</a:t>
            </a:r>
          </a:p>
          <a:p>
            <a:r>
              <a:rPr lang="en-US" sz="2000" dirty="0"/>
              <a:t>FITNESS_TOLERANCE_GEN=50</a:t>
            </a:r>
          </a:p>
        </p:txBody>
      </p:sp>
    </p:spTree>
    <p:extLst>
      <p:ext uri="{BB962C8B-B14F-4D97-AF65-F5344CB8AC3E}">
        <p14:creationId xmlns:p14="http://schemas.microsoft.com/office/powerpoint/2010/main" val="552816141"/>
      </p:ext>
    </p:extLst>
  </p:cSld>
  <p:clrMapOvr>
    <a:masterClrMapping/>
  </p:clrMapOvr>
</p:sld>
</file>

<file path=ppt/theme/theme1.xml><?xml version="1.0" encoding="utf-8"?>
<a:theme xmlns:a="http://schemas.openxmlformats.org/drawingml/2006/main" name="InterweaveVTI">
  <a:themeElements>
    <a:clrScheme name="AnalogousFromLightSeedRightStep">
      <a:dk1>
        <a:srgbClr val="000000"/>
      </a:dk1>
      <a:lt1>
        <a:srgbClr val="FFFFFF"/>
      </a:lt1>
      <a:dk2>
        <a:srgbClr val="213B36"/>
      </a:dk2>
      <a:lt2>
        <a:srgbClr val="E8E2E8"/>
      </a:lt2>
      <a:accent1>
        <a:srgbClr val="57B34F"/>
      </a:accent1>
      <a:accent2>
        <a:srgbClr val="4DB36F"/>
      </a:accent2>
      <a:accent3>
        <a:srgbClr val="56B099"/>
      </a:accent3>
      <a:accent4>
        <a:srgbClr val="47ADC1"/>
      </a:accent4>
      <a:accent5>
        <a:srgbClr val="77A2E0"/>
      </a:accent5>
      <a:accent6>
        <a:srgbClr val="5E5EDB"/>
      </a:accent6>
      <a:hlink>
        <a:srgbClr val="A969AE"/>
      </a:hlink>
      <a:folHlink>
        <a:srgbClr val="7F7F7F"/>
      </a:folHlink>
    </a:clrScheme>
    <a:fontScheme name="Interweave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weaveVTI" id="{2A5AE21D-FC75-4AD0-BC12-FA563BC24905}" vid="{9A4A41B8-EB69-44BB-8E15-B517E25CF8C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128</TotalTime>
  <Words>979</Words>
  <Application>Microsoft Macintosh PowerPoint</Application>
  <PresentationFormat>Widescreen</PresentationFormat>
  <Paragraphs>281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Arial</vt:lpstr>
      <vt:lpstr>Cambria Math</vt:lpstr>
      <vt:lpstr>Neue Haas Grotesk Text Pro</vt:lpstr>
      <vt:lpstr>InterweaveVTI</vt:lpstr>
      <vt:lpstr>“OptiArm2DOF”</vt:lpstr>
      <vt:lpstr>Εισαγωγή</vt:lpstr>
      <vt:lpstr>Περιγραφή του Προβλήματος</vt:lpstr>
      <vt:lpstr>Γενετικοί Αλγόριθμοι (GA)</vt:lpstr>
      <vt:lpstr> Συνάρτηση Ποιότητας</vt:lpstr>
      <vt:lpstr> Συνάρτηση Ποιότητας</vt:lpstr>
      <vt:lpstr> Συνάρτηση Ποιότητας</vt:lpstr>
      <vt:lpstr> Συνάρτηση Ποιότητας</vt:lpstr>
      <vt:lpstr>Παράμετροι</vt:lpstr>
      <vt:lpstr>Δοκιμές &amp; Αποτελέσματα</vt:lpstr>
      <vt:lpstr>Ανάλυση Αποτελεσμάτων</vt:lpstr>
      <vt:lpstr>Demo</vt:lpstr>
      <vt:lpstr>Ερωτήσεις</vt:lpstr>
      <vt:lpstr>Κώδικας και άλλα</vt:lpstr>
      <vt:lpstr>Ευχαριστώ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Iordanis Kostelidis</dc:creator>
  <cp:lastModifiedBy>Iordanis Kostelidis</cp:lastModifiedBy>
  <cp:revision>13</cp:revision>
  <dcterms:created xsi:type="dcterms:W3CDTF">2024-11-24T18:41:43Z</dcterms:created>
  <dcterms:modified xsi:type="dcterms:W3CDTF">2025-03-23T09:58:12Z</dcterms:modified>
</cp:coreProperties>
</file>